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30275213" cy="21420138"/>
  <p:notesSz cx="20104100" cy="1422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337" userDrawn="1">
          <p15:clr>
            <a:srgbClr val="A4A3A4"/>
          </p15:clr>
        </p15:guide>
        <p15:guide id="2" pos="3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891" y="87"/>
      </p:cViewPr>
      <p:guideLst>
        <p:guide orient="horz" pos="4337"/>
        <p:guide pos="32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640" y="6640244"/>
            <a:ext cx="25733933" cy="1297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33" b="1" i="0">
                <a:solidFill>
                  <a:srgbClr val="118D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1282" y="11995278"/>
            <a:ext cx="21192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2909" y="1702612"/>
            <a:ext cx="6362002" cy="1297759"/>
          </a:xfrm>
        </p:spPr>
        <p:txBody>
          <a:bodyPr lIns="0" tIns="0" rIns="0" bIns="0"/>
          <a:lstStyle>
            <a:lvl1pPr>
              <a:defRPr sz="8433" b="1" i="0">
                <a:solidFill>
                  <a:srgbClr val="118D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2909" y="1702612"/>
            <a:ext cx="6362002" cy="1297759"/>
          </a:xfrm>
        </p:spPr>
        <p:txBody>
          <a:bodyPr lIns="0" tIns="0" rIns="0" bIns="0"/>
          <a:lstStyle>
            <a:lvl1pPr>
              <a:defRPr sz="8433" b="1" i="0">
                <a:solidFill>
                  <a:srgbClr val="118D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3761" y="4926632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1734" y="4926632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2909" y="1702612"/>
            <a:ext cx="6362002" cy="1297759"/>
          </a:xfrm>
        </p:spPr>
        <p:txBody>
          <a:bodyPr lIns="0" tIns="0" rIns="0" bIns="0"/>
          <a:lstStyle>
            <a:lvl1pPr>
              <a:defRPr sz="8433" b="1" i="0">
                <a:solidFill>
                  <a:srgbClr val="118D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8"/>
            <a:ext cx="30275213" cy="214140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653639" y="20156829"/>
            <a:ext cx="4461912" cy="1257477"/>
          </a:xfrm>
          <a:custGeom>
            <a:avLst/>
            <a:gdLst/>
            <a:ahLst/>
            <a:cxnLst/>
            <a:rect l="l" t="t" r="r" b="b"/>
            <a:pathLst>
              <a:path w="2962909" h="835025">
                <a:moveTo>
                  <a:pt x="2962578" y="0"/>
                </a:moveTo>
                <a:lnTo>
                  <a:pt x="0" y="0"/>
                </a:lnTo>
                <a:lnTo>
                  <a:pt x="0" y="834903"/>
                </a:lnTo>
                <a:lnTo>
                  <a:pt x="2962578" y="834903"/>
                </a:lnTo>
                <a:lnTo>
                  <a:pt x="2962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2365" y="1257310"/>
            <a:ext cx="27750685" cy="18900403"/>
          </a:xfrm>
          <a:custGeom>
            <a:avLst/>
            <a:gdLst/>
            <a:ahLst/>
            <a:cxnLst/>
            <a:rect l="l" t="t" r="r" b="b"/>
            <a:pathLst>
              <a:path w="18427700" h="12550775">
                <a:moveTo>
                  <a:pt x="18427589" y="0"/>
                </a:moveTo>
                <a:lnTo>
                  <a:pt x="0" y="0"/>
                </a:lnTo>
                <a:lnTo>
                  <a:pt x="0" y="12550188"/>
                </a:lnTo>
                <a:lnTo>
                  <a:pt x="18427589" y="12550188"/>
                </a:lnTo>
                <a:lnTo>
                  <a:pt x="18427589" y="0"/>
                </a:lnTo>
                <a:close/>
              </a:path>
            </a:pathLst>
          </a:custGeom>
          <a:solidFill>
            <a:srgbClr val="E6E7E8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2909" y="1702610"/>
            <a:ext cx="63620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118D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4926632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19920729"/>
            <a:ext cx="96880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3" y="19920729"/>
            <a:ext cx="69632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7" y="19920729"/>
            <a:ext cx="69632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8532">
        <a:defRPr>
          <a:latin typeface="+mn-lt"/>
          <a:ea typeface="+mn-ea"/>
          <a:cs typeface="+mn-cs"/>
        </a:defRPr>
      </a:lvl2pPr>
      <a:lvl3pPr marL="1377066">
        <a:defRPr>
          <a:latin typeface="+mn-lt"/>
          <a:ea typeface="+mn-ea"/>
          <a:cs typeface="+mn-cs"/>
        </a:defRPr>
      </a:lvl3pPr>
      <a:lvl4pPr marL="2065599">
        <a:defRPr>
          <a:latin typeface="+mn-lt"/>
          <a:ea typeface="+mn-ea"/>
          <a:cs typeface="+mn-cs"/>
        </a:defRPr>
      </a:lvl4pPr>
      <a:lvl5pPr marL="2754131">
        <a:defRPr>
          <a:latin typeface="+mn-lt"/>
          <a:ea typeface="+mn-ea"/>
          <a:cs typeface="+mn-cs"/>
        </a:defRPr>
      </a:lvl5pPr>
      <a:lvl6pPr marL="3442665">
        <a:defRPr>
          <a:latin typeface="+mn-lt"/>
          <a:ea typeface="+mn-ea"/>
          <a:cs typeface="+mn-cs"/>
        </a:defRPr>
      </a:lvl6pPr>
      <a:lvl7pPr marL="4131197">
        <a:defRPr>
          <a:latin typeface="+mn-lt"/>
          <a:ea typeface="+mn-ea"/>
          <a:cs typeface="+mn-cs"/>
        </a:defRPr>
      </a:lvl7pPr>
      <a:lvl8pPr marL="4819731">
        <a:defRPr>
          <a:latin typeface="+mn-lt"/>
          <a:ea typeface="+mn-ea"/>
          <a:cs typeface="+mn-cs"/>
        </a:defRPr>
      </a:lvl8pPr>
      <a:lvl9pPr marL="550826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8532">
        <a:defRPr>
          <a:latin typeface="+mn-lt"/>
          <a:ea typeface="+mn-ea"/>
          <a:cs typeface="+mn-cs"/>
        </a:defRPr>
      </a:lvl2pPr>
      <a:lvl3pPr marL="1377066">
        <a:defRPr>
          <a:latin typeface="+mn-lt"/>
          <a:ea typeface="+mn-ea"/>
          <a:cs typeface="+mn-cs"/>
        </a:defRPr>
      </a:lvl3pPr>
      <a:lvl4pPr marL="2065599">
        <a:defRPr>
          <a:latin typeface="+mn-lt"/>
          <a:ea typeface="+mn-ea"/>
          <a:cs typeface="+mn-cs"/>
        </a:defRPr>
      </a:lvl4pPr>
      <a:lvl5pPr marL="2754131">
        <a:defRPr>
          <a:latin typeface="+mn-lt"/>
          <a:ea typeface="+mn-ea"/>
          <a:cs typeface="+mn-cs"/>
        </a:defRPr>
      </a:lvl5pPr>
      <a:lvl6pPr marL="3442665">
        <a:defRPr>
          <a:latin typeface="+mn-lt"/>
          <a:ea typeface="+mn-ea"/>
          <a:cs typeface="+mn-cs"/>
        </a:defRPr>
      </a:lvl6pPr>
      <a:lvl7pPr marL="4131197">
        <a:defRPr>
          <a:latin typeface="+mn-lt"/>
          <a:ea typeface="+mn-ea"/>
          <a:cs typeface="+mn-cs"/>
        </a:defRPr>
      </a:lvl7pPr>
      <a:lvl8pPr marL="4819731">
        <a:defRPr>
          <a:latin typeface="+mn-lt"/>
          <a:ea typeface="+mn-ea"/>
          <a:cs typeface="+mn-cs"/>
        </a:defRPr>
      </a:lvl8pPr>
      <a:lvl9pPr marL="550826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935" y="1821198"/>
            <a:ext cx="13670906" cy="1323830"/>
          </a:xfrm>
          <a:prstGeom prst="rect">
            <a:avLst/>
          </a:prstGeom>
        </p:spPr>
        <p:txBody>
          <a:bodyPr vert="horz" wrap="square" lIns="0" tIns="25819" rIns="0" bIns="0" rtlCol="0">
            <a:spAutoFit/>
          </a:bodyPr>
          <a:lstStyle/>
          <a:p>
            <a:pPr marL="19126">
              <a:spcBef>
                <a:spcPts val="203"/>
              </a:spcBef>
            </a:pPr>
            <a:r>
              <a:rPr spc="113" dirty="0"/>
              <a:t>IDEENSKIZZE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28388" y="2205519"/>
            <a:ext cx="16629294" cy="939509"/>
          </a:xfrm>
          <a:prstGeom prst="rect">
            <a:avLst/>
          </a:prstGeom>
        </p:spPr>
        <p:txBody>
          <a:bodyPr vert="horz" wrap="square" lIns="0" tIns="69807" rIns="0" bIns="0" rtlCol="0">
            <a:spAutoFit/>
          </a:bodyPr>
          <a:lstStyle/>
          <a:p>
            <a:pPr marL="19126" algn="ctr">
              <a:spcBef>
                <a:spcPts val="550"/>
              </a:spcBef>
            </a:pPr>
            <a:r>
              <a:rPr sz="5647" b="1" spc="83" dirty="0">
                <a:solidFill>
                  <a:srgbClr val="118D50"/>
                </a:solidFill>
                <a:latin typeface="Trebuchet MS" panose="020B0603020202020204" pitchFamily="34" charset="0"/>
                <a:cs typeface="Calibri"/>
              </a:rPr>
              <a:t>Unser</a:t>
            </a:r>
            <a:r>
              <a:rPr sz="5647" b="1" spc="-23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43" dirty="0" err="1">
                <a:solidFill>
                  <a:srgbClr val="118D50"/>
                </a:solidFill>
                <a:latin typeface="Calibri"/>
                <a:cs typeface="Calibri"/>
              </a:rPr>
              <a:t>gemeinsamer</a:t>
            </a:r>
            <a:r>
              <a:rPr sz="5647" b="1" spc="-15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28" dirty="0" err="1">
                <a:solidFill>
                  <a:srgbClr val="118D50"/>
                </a:solidFill>
                <a:latin typeface="Calibri"/>
                <a:cs typeface="Calibri"/>
              </a:rPr>
              <a:t>Auftrag</a:t>
            </a:r>
            <a:endParaRPr sz="5647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935" y="4695433"/>
            <a:ext cx="26178468" cy="14853836"/>
            <a:chOff x="1389762" y="3802636"/>
            <a:chExt cx="17383760" cy="8973185"/>
          </a:xfrm>
        </p:grpSpPr>
        <p:sp>
          <p:nvSpPr>
            <p:cNvPr id="6" name="object 6"/>
            <p:cNvSpPr/>
            <p:nvPr/>
          </p:nvSpPr>
          <p:spPr>
            <a:xfrm>
              <a:off x="1404684" y="3818113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  <a:path w="17353915" h="2869565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1675504" y="2869519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4684" y="9891343"/>
              <a:ext cx="11516360" cy="2869565"/>
            </a:xfrm>
            <a:custGeom>
              <a:avLst/>
              <a:gdLst/>
              <a:ahLst/>
              <a:cxnLst/>
              <a:rect l="l" t="t" r="r" b="b"/>
              <a:pathLst>
                <a:path w="11516360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1516360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</a:pathLst>
            </a:custGeom>
            <a:ln w="29824">
              <a:solidFill>
                <a:srgbClr val="F158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4684" y="6854728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4218974" y="0"/>
                  </a:lnTo>
                  <a:lnTo>
                    <a:pt x="4218974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4378315" y="0"/>
                  </a:moveTo>
                  <a:lnTo>
                    <a:pt x="8597290" y="0"/>
                  </a:lnTo>
                  <a:lnTo>
                    <a:pt x="8597290" y="2869519"/>
                  </a:lnTo>
                  <a:lnTo>
                    <a:pt x="4378315" y="2869519"/>
                  </a:lnTo>
                  <a:lnTo>
                    <a:pt x="4378315" y="0"/>
                  </a:lnTo>
                  <a:close/>
                </a:path>
                <a:path w="17353915" h="2869565">
                  <a:moveTo>
                    <a:pt x="8756625" y="0"/>
                  </a:moveTo>
                  <a:lnTo>
                    <a:pt x="12975600" y="0"/>
                  </a:lnTo>
                  <a:lnTo>
                    <a:pt x="12975600" y="2869519"/>
                  </a:lnTo>
                  <a:lnTo>
                    <a:pt x="8756625" y="2869519"/>
                  </a:lnTo>
                  <a:lnTo>
                    <a:pt x="8756625" y="0"/>
                  </a:lnTo>
                  <a:close/>
                </a:path>
                <a:path w="17353915" h="2869565">
                  <a:moveTo>
                    <a:pt x="13134941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3134941" y="2869519"/>
                  </a:lnTo>
                  <a:lnTo>
                    <a:pt x="13134941" y="0"/>
                  </a:lnTo>
                  <a:close/>
                </a:path>
                <a:path w="17353915" h="2869565">
                  <a:moveTo>
                    <a:pt x="0" y="1198"/>
                  </a:moveTo>
                  <a:lnTo>
                    <a:pt x="4218974" y="1198"/>
                  </a:lnTo>
                  <a:lnTo>
                    <a:pt x="4218974" y="492833"/>
                  </a:lnTo>
                  <a:lnTo>
                    <a:pt x="0" y="492833"/>
                  </a:lnTo>
                  <a:lnTo>
                    <a:pt x="0" y="1198"/>
                  </a:lnTo>
                  <a:close/>
                </a:path>
                <a:path w="17353915" h="2869565">
                  <a:moveTo>
                    <a:pt x="4378315" y="1198"/>
                  </a:moveTo>
                  <a:lnTo>
                    <a:pt x="8597290" y="1198"/>
                  </a:lnTo>
                  <a:lnTo>
                    <a:pt x="8597290" y="492833"/>
                  </a:lnTo>
                  <a:lnTo>
                    <a:pt x="4378315" y="492833"/>
                  </a:lnTo>
                  <a:lnTo>
                    <a:pt x="4378315" y="1198"/>
                  </a:lnTo>
                  <a:close/>
                </a:path>
                <a:path w="17353915" h="2869565">
                  <a:moveTo>
                    <a:pt x="8756625" y="1198"/>
                  </a:moveTo>
                  <a:lnTo>
                    <a:pt x="12975600" y="1198"/>
                  </a:lnTo>
                  <a:lnTo>
                    <a:pt x="12975600" y="492833"/>
                  </a:lnTo>
                  <a:lnTo>
                    <a:pt x="8756625" y="492833"/>
                  </a:lnTo>
                  <a:lnTo>
                    <a:pt x="8756625" y="1198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4218974" y="0"/>
                  </a:moveTo>
                  <a:lnTo>
                    <a:pt x="0" y="0"/>
                  </a:lnTo>
                  <a:lnTo>
                    <a:pt x="0" y="491634"/>
                  </a:lnTo>
                  <a:lnTo>
                    <a:pt x="4218974" y="491634"/>
                  </a:lnTo>
                  <a:lnTo>
                    <a:pt x="4218974" y="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0" y="0"/>
                  </a:moveTo>
                  <a:lnTo>
                    <a:pt x="4218974" y="0"/>
                  </a:lnTo>
                  <a:lnTo>
                    <a:pt x="4218974" y="491634"/>
                  </a:lnTo>
                  <a:lnTo>
                    <a:pt x="0" y="491634"/>
                  </a:lnTo>
                  <a:lnTo>
                    <a:pt x="0" y="0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4684" y="3817558"/>
              <a:ext cx="17353915" cy="491490"/>
            </a:xfrm>
            <a:custGeom>
              <a:avLst/>
              <a:gdLst/>
              <a:ahLst/>
              <a:cxnLst/>
              <a:rect l="l" t="t" r="r" b="b"/>
              <a:pathLst>
                <a:path w="17353915" h="491489">
                  <a:moveTo>
                    <a:pt x="0" y="0"/>
                  </a:moveTo>
                  <a:lnTo>
                    <a:pt x="5678411" y="0"/>
                  </a:lnTo>
                  <a:lnTo>
                    <a:pt x="5678411" y="491205"/>
                  </a:lnTo>
                  <a:lnTo>
                    <a:pt x="0" y="491205"/>
                  </a:lnTo>
                  <a:lnTo>
                    <a:pt x="0" y="0"/>
                  </a:lnTo>
                  <a:close/>
                </a:path>
                <a:path w="17353915" h="491489">
                  <a:moveTo>
                    <a:pt x="5837752" y="0"/>
                  </a:moveTo>
                  <a:lnTo>
                    <a:pt x="11516163" y="0"/>
                  </a:lnTo>
                  <a:lnTo>
                    <a:pt x="11516163" y="491205"/>
                  </a:lnTo>
                  <a:lnTo>
                    <a:pt x="5837752" y="491205"/>
                  </a:lnTo>
                  <a:lnTo>
                    <a:pt x="5837752" y="0"/>
                  </a:lnTo>
                  <a:close/>
                </a:path>
                <a:path w="17353915" h="491489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491205"/>
                  </a:lnTo>
                  <a:lnTo>
                    <a:pt x="11675504" y="491205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92935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2463">
              <a:spcBef>
                <a:spcPts val="729"/>
              </a:spcBef>
            </a:pP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Gruppenname</a:t>
            </a:r>
            <a:r>
              <a:rPr lang="de-DE" sz="3012" b="1" spc="-12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Bereich: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6566" y="3875320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-6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Idee-</a:t>
            </a:r>
            <a:r>
              <a:rPr sz="3012" b="1" spc="-3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Name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97729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Für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wen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ist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die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6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gemacht?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740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>
            <a:defPPr>
              <a:defRPr kern="0"/>
            </a:defPPr>
            <a:lvl1pPr marR="197485" algn="ctr">
              <a:lnSpc>
                <a:spcPct val="100000"/>
              </a:lnSpc>
              <a:spcBef>
                <a:spcPts val="765"/>
              </a:spcBef>
              <a:defRPr sz="2000" spc="50">
                <a:solidFill>
                  <a:srgbClr val="FFFFFF"/>
                </a:solidFill>
                <a:latin typeface="Trebuchet MS"/>
                <a:cs typeface="Arial" panose="020B0604020202020204" pitchFamily="34" charset="0"/>
              </a:defRPr>
            </a:lvl1pPr>
          </a:lstStyle>
          <a:p>
            <a:r>
              <a:rPr sz="3012" dirty="0" err="1"/>
              <a:t>Ideenkonzept</a:t>
            </a:r>
            <a:r>
              <a:rPr lang="de-DE" sz="3012" dirty="0"/>
              <a:t> / Beschreibung</a:t>
            </a:r>
          </a:p>
          <a:p>
            <a:endParaRPr sz="800" dirty="0"/>
          </a:p>
        </p:txBody>
      </p:sp>
      <p:sp>
        <p:nvSpPr>
          <p:cNvPr id="16" name="object 16"/>
          <p:cNvSpPr txBox="1"/>
          <p:nvPr/>
        </p:nvSpPr>
        <p:spPr>
          <a:xfrm>
            <a:off x="1090656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6940" algn="ctr">
              <a:spcBef>
                <a:spcPts val="1152"/>
              </a:spcBef>
            </a:pPr>
            <a:r>
              <a:rPr sz="3012" spc="105" dirty="0" err="1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Mehrwert</a:t>
            </a:r>
            <a:r>
              <a:rPr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de-DE"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für</a:t>
            </a:r>
            <a:r>
              <a:rPr lang="de-DE"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Kunden / Leistungsempfänger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97729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R="297408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Herausforderungen</a:t>
            </a:r>
            <a:r>
              <a:rPr sz="3012" spc="-16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Stolpersteine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15406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36339" algn="ctr">
              <a:spcBef>
                <a:spcPts val="1152"/>
              </a:spcBef>
            </a:pPr>
            <a:r>
              <a:rPr sz="3012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Unsere</a:t>
            </a:r>
            <a:r>
              <a:rPr sz="3012" spc="15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Ziele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06565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7897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Kennzahlen</a:t>
            </a:r>
            <a:r>
              <a:rPr sz="3012" spc="-19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Messkriterien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9675269" y="14774424"/>
          <a:ext cx="8550839" cy="4728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18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836930" algn="l"/>
                        </a:tabLst>
                      </a:pPr>
                      <a:r>
                        <a:rPr sz="2700" spc="-37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Was</a:t>
                      </a:r>
                      <a:r>
                        <a:rPr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lang="de-DE"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  </a:t>
                      </a:r>
                      <a:r>
                        <a:rPr lang="de-DE"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300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ext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Steps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2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lang="de-DE"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1.12.</a:t>
                      </a:r>
                      <a:endParaRPr sz="3000" dirty="0">
                        <a:latin typeface="Trebuchet MS"/>
                        <a:cs typeface="Trebuchet MS"/>
                      </a:endParaRPr>
                    </a:p>
                  </a:txBody>
                  <a:tcPr marL="0" marR="0" marT="68850" marB="0">
                    <a:lnL w="38100">
                      <a:solidFill>
                        <a:srgbClr val="F1582D"/>
                      </a:solidFill>
                      <a:prstDash val="solid"/>
                    </a:lnL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297180" algn="ctr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97180" algn="l">
                        <a:lnSpc>
                          <a:spcPct val="100000"/>
                        </a:lnSpc>
                      </a:pPr>
                      <a:r>
                        <a:rPr lang="de-DE"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800" spc="-25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Wer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lnR w="38100">
                      <a:solidFill>
                        <a:srgbClr val="F1582D"/>
                      </a:solidFill>
                      <a:prstDash val="solid"/>
                    </a:lnR>
                    <a:solidFill>
                      <a:srgbClr val="F15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2107406" y="9724632"/>
            <a:ext cx="6362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>
            <a:defPPr>
              <a:defRPr kern="0"/>
            </a:defPPr>
            <a:lvl1pPr marR="48260" algn="ctr">
              <a:lnSpc>
                <a:spcPct val="100000"/>
              </a:lnSpc>
              <a:spcBef>
                <a:spcPts val="775"/>
              </a:spcBef>
              <a:defRPr sz="2000" spc="7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sz="3012" dirty="0"/>
              <a:t>Nutzen für </a:t>
            </a:r>
            <a:r>
              <a:rPr lang="de-DE" sz="3012" dirty="0"/>
              <a:t>unser Unternehmen</a:t>
            </a:r>
            <a:endParaRPr sz="3012" dirty="0"/>
          </a:p>
        </p:txBody>
      </p:sp>
      <p:sp>
        <p:nvSpPr>
          <p:cNvPr id="23" name="object 23"/>
          <p:cNvSpPr txBox="1"/>
          <p:nvPr/>
        </p:nvSpPr>
        <p:spPr>
          <a:xfrm>
            <a:off x="8708780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R="72678" algn="ctr">
              <a:spcBef>
                <a:spcPts val="1167"/>
              </a:spcBef>
            </a:pPr>
            <a:r>
              <a:rPr sz="3012" spc="11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Aufwand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5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Ressourcen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302143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L="53553" algn="ctr">
              <a:spcBef>
                <a:spcPts val="1167"/>
              </a:spcBef>
            </a:pPr>
            <a:r>
              <a:rPr sz="3012" spc="6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Zuständigkeiten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Rollen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935" y="1821198"/>
            <a:ext cx="13670906" cy="1323830"/>
          </a:xfrm>
          <a:prstGeom prst="rect">
            <a:avLst/>
          </a:prstGeom>
        </p:spPr>
        <p:txBody>
          <a:bodyPr vert="horz" wrap="square" lIns="0" tIns="25819" rIns="0" bIns="0" rtlCol="0">
            <a:spAutoFit/>
          </a:bodyPr>
          <a:lstStyle/>
          <a:p>
            <a:pPr marL="19126">
              <a:spcBef>
                <a:spcPts val="203"/>
              </a:spcBef>
            </a:pPr>
            <a:r>
              <a:rPr spc="113" dirty="0"/>
              <a:t>IDEENSKIZZE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28388" y="2205519"/>
            <a:ext cx="16629294" cy="939509"/>
          </a:xfrm>
          <a:prstGeom prst="rect">
            <a:avLst/>
          </a:prstGeom>
        </p:spPr>
        <p:txBody>
          <a:bodyPr vert="horz" wrap="square" lIns="0" tIns="69807" rIns="0" bIns="0" rtlCol="0">
            <a:spAutoFit/>
          </a:bodyPr>
          <a:lstStyle/>
          <a:p>
            <a:pPr marL="19126" algn="ctr">
              <a:spcBef>
                <a:spcPts val="550"/>
              </a:spcBef>
            </a:pPr>
            <a:r>
              <a:rPr sz="5647" b="1" spc="83" dirty="0">
                <a:solidFill>
                  <a:srgbClr val="118D50"/>
                </a:solidFill>
                <a:latin typeface="Trebuchet MS" panose="020B0603020202020204" pitchFamily="34" charset="0"/>
                <a:cs typeface="Calibri"/>
              </a:rPr>
              <a:t>Unser</a:t>
            </a:r>
            <a:r>
              <a:rPr sz="5647" b="1" spc="-23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43" dirty="0" err="1">
                <a:solidFill>
                  <a:srgbClr val="118D50"/>
                </a:solidFill>
                <a:latin typeface="Calibri"/>
                <a:cs typeface="Calibri"/>
              </a:rPr>
              <a:t>gemeinsamer</a:t>
            </a:r>
            <a:r>
              <a:rPr sz="5647" b="1" spc="-15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28" dirty="0" err="1">
                <a:solidFill>
                  <a:srgbClr val="118D50"/>
                </a:solidFill>
                <a:latin typeface="Calibri"/>
                <a:cs typeface="Calibri"/>
              </a:rPr>
              <a:t>Auftrag</a:t>
            </a:r>
            <a:endParaRPr sz="5647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935" y="4695433"/>
            <a:ext cx="26178468" cy="14853836"/>
            <a:chOff x="1389762" y="3802636"/>
            <a:chExt cx="17383760" cy="8973185"/>
          </a:xfrm>
        </p:grpSpPr>
        <p:sp>
          <p:nvSpPr>
            <p:cNvPr id="6" name="object 6"/>
            <p:cNvSpPr/>
            <p:nvPr/>
          </p:nvSpPr>
          <p:spPr>
            <a:xfrm>
              <a:off x="1404684" y="3818113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  <a:path w="17353915" h="2869565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1675504" y="2869519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4684" y="9891343"/>
              <a:ext cx="11516360" cy="2869565"/>
            </a:xfrm>
            <a:custGeom>
              <a:avLst/>
              <a:gdLst/>
              <a:ahLst/>
              <a:cxnLst/>
              <a:rect l="l" t="t" r="r" b="b"/>
              <a:pathLst>
                <a:path w="11516360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1516360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</a:pathLst>
            </a:custGeom>
            <a:ln w="29824">
              <a:solidFill>
                <a:srgbClr val="F158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4684" y="6854728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4218974" y="0"/>
                  </a:lnTo>
                  <a:lnTo>
                    <a:pt x="4218974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4378315" y="0"/>
                  </a:moveTo>
                  <a:lnTo>
                    <a:pt x="8597290" y="0"/>
                  </a:lnTo>
                  <a:lnTo>
                    <a:pt x="8597290" y="2869519"/>
                  </a:lnTo>
                  <a:lnTo>
                    <a:pt x="4378315" y="2869519"/>
                  </a:lnTo>
                  <a:lnTo>
                    <a:pt x="4378315" y="0"/>
                  </a:lnTo>
                  <a:close/>
                </a:path>
                <a:path w="17353915" h="2869565">
                  <a:moveTo>
                    <a:pt x="8756625" y="0"/>
                  </a:moveTo>
                  <a:lnTo>
                    <a:pt x="12975600" y="0"/>
                  </a:lnTo>
                  <a:lnTo>
                    <a:pt x="12975600" y="2869519"/>
                  </a:lnTo>
                  <a:lnTo>
                    <a:pt x="8756625" y="2869519"/>
                  </a:lnTo>
                  <a:lnTo>
                    <a:pt x="8756625" y="0"/>
                  </a:lnTo>
                  <a:close/>
                </a:path>
                <a:path w="17353915" h="2869565">
                  <a:moveTo>
                    <a:pt x="13134941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3134941" y="2869519"/>
                  </a:lnTo>
                  <a:lnTo>
                    <a:pt x="13134941" y="0"/>
                  </a:lnTo>
                  <a:close/>
                </a:path>
                <a:path w="17353915" h="2869565">
                  <a:moveTo>
                    <a:pt x="0" y="1198"/>
                  </a:moveTo>
                  <a:lnTo>
                    <a:pt x="4218974" y="1198"/>
                  </a:lnTo>
                  <a:lnTo>
                    <a:pt x="4218974" y="492833"/>
                  </a:lnTo>
                  <a:lnTo>
                    <a:pt x="0" y="492833"/>
                  </a:lnTo>
                  <a:lnTo>
                    <a:pt x="0" y="1198"/>
                  </a:lnTo>
                  <a:close/>
                </a:path>
                <a:path w="17353915" h="2869565">
                  <a:moveTo>
                    <a:pt x="4378315" y="1198"/>
                  </a:moveTo>
                  <a:lnTo>
                    <a:pt x="8597290" y="1198"/>
                  </a:lnTo>
                  <a:lnTo>
                    <a:pt x="8597290" y="492833"/>
                  </a:lnTo>
                  <a:lnTo>
                    <a:pt x="4378315" y="492833"/>
                  </a:lnTo>
                  <a:lnTo>
                    <a:pt x="4378315" y="1198"/>
                  </a:lnTo>
                  <a:close/>
                </a:path>
                <a:path w="17353915" h="2869565">
                  <a:moveTo>
                    <a:pt x="8756625" y="1198"/>
                  </a:moveTo>
                  <a:lnTo>
                    <a:pt x="12975600" y="1198"/>
                  </a:lnTo>
                  <a:lnTo>
                    <a:pt x="12975600" y="492833"/>
                  </a:lnTo>
                  <a:lnTo>
                    <a:pt x="8756625" y="492833"/>
                  </a:lnTo>
                  <a:lnTo>
                    <a:pt x="8756625" y="1198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4218974" y="0"/>
                  </a:moveTo>
                  <a:lnTo>
                    <a:pt x="0" y="0"/>
                  </a:lnTo>
                  <a:lnTo>
                    <a:pt x="0" y="491634"/>
                  </a:lnTo>
                  <a:lnTo>
                    <a:pt x="4218974" y="491634"/>
                  </a:lnTo>
                  <a:lnTo>
                    <a:pt x="4218974" y="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0" y="0"/>
                  </a:moveTo>
                  <a:lnTo>
                    <a:pt x="4218974" y="0"/>
                  </a:lnTo>
                  <a:lnTo>
                    <a:pt x="4218974" y="491634"/>
                  </a:lnTo>
                  <a:lnTo>
                    <a:pt x="0" y="491634"/>
                  </a:lnTo>
                  <a:lnTo>
                    <a:pt x="0" y="0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4684" y="3817558"/>
              <a:ext cx="17353915" cy="491490"/>
            </a:xfrm>
            <a:custGeom>
              <a:avLst/>
              <a:gdLst/>
              <a:ahLst/>
              <a:cxnLst/>
              <a:rect l="l" t="t" r="r" b="b"/>
              <a:pathLst>
                <a:path w="17353915" h="491489">
                  <a:moveTo>
                    <a:pt x="0" y="0"/>
                  </a:moveTo>
                  <a:lnTo>
                    <a:pt x="5678411" y="0"/>
                  </a:lnTo>
                  <a:lnTo>
                    <a:pt x="5678411" y="491205"/>
                  </a:lnTo>
                  <a:lnTo>
                    <a:pt x="0" y="491205"/>
                  </a:lnTo>
                  <a:lnTo>
                    <a:pt x="0" y="0"/>
                  </a:lnTo>
                  <a:close/>
                </a:path>
                <a:path w="17353915" h="491489">
                  <a:moveTo>
                    <a:pt x="5837752" y="0"/>
                  </a:moveTo>
                  <a:lnTo>
                    <a:pt x="11516163" y="0"/>
                  </a:lnTo>
                  <a:lnTo>
                    <a:pt x="11516163" y="491205"/>
                  </a:lnTo>
                  <a:lnTo>
                    <a:pt x="5837752" y="491205"/>
                  </a:lnTo>
                  <a:lnTo>
                    <a:pt x="5837752" y="0"/>
                  </a:lnTo>
                  <a:close/>
                </a:path>
                <a:path w="17353915" h="491489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491205"/>
                  </a:lnTo>
                  <a:lnTo>
                    <a:pt x="11675504" y="491205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92935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2463">
              <a:spcBef>
                <a:spcPts val="729"/>
              </a:spcBef>
            </a:pP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Gruppenname</a:t>
            </a:r>
            <a:r>
              <a:rPr lang="de-DE" sz="3012" b="1" spc="-12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Bereich: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6566" y="3875320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-6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Idee-</a:t>
            </a:r>
            <a:r>
              <a:rPr sz="3012" b="1" spc="-3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Name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97729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Für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wen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ist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die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6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gemacht?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740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>
            <a:defPPr>
              <a:defRPr kern="0"/>
            </a:defPPr>
            <a:lvl1pPr marR="197485" algn="ctr">
              <a:lnSpc>
                <a:spcPct val="100000"/>
              </a:lnSpc>
              <a:spcBef>
                <a:spcPts val="765"/>
              </a:spcBef>
              <a:defRPr sz="2000" spc="50">
                <a:solidFill>
                  <a:srgbClr val="FFFFFF"/>
                </a:solidFill>
                <a:latin typeface="Trebuchet MS"/>
                <a:cs typeface="Arial" panose="020B0604020202020204" pitchFamily="34" charset="0"/>
              </a:defRPr>
            </a:lvl1pPr>
          </a:lstStyle>
          <a:p>
            <a:r>
              <a:rPr sz="3012" dirty="0" err="1"/>
              <a:t>Ideenkonzept</a:t>
            </a:r>
            <a:r>
              <a:rPr lang="de-DE" sz="3012" dirty="0"/>
              <a:t> / Beschreibung</a:t>
            </a:r>
          </a:p>
          <a:p>
            <a:endParaRPr sz="800" dirty="0"/>
          </a:p>
        </p:txBody>
      </p:sp>
      <p:sp>
        <p:nvSpPr>
          <p:cNvPr id="16" name="object 16"/>
          <p:cNvSpPr txBox="1"/>
          <p:nvPr/>
        </p:nvSpPr>
        <p:spPr>
          <a:xfrm>
            <a:off x="1090656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6940" algn="ctr">
              <a:spcBef>
                <a:spcPts val="1152"/>
              </a:spcBef>
            </a:pPr>
            <a:r>
              <a:rPr sz="3012" spc="105" dirty="0" err="1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Mehrwert</a:t>
            </a:r>
            <a:r>
              <a:rPr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de-DE"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für</a:t>
            </a:r>
            <a:r>
              <a:rPr lang="de-DE"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Kunden / Leistungsempfänger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97729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R="297408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Herausforderungen</a:t>
            </a:r>
            <a:r>
              <a:rPr sz="3012" spc="-16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Stolpersteine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15406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36339" algn="ctr">
              <a:spcBef>
                <a:spcPts val="1152"/>
              </a:spcBef>
            </a:pPr>
            <a:r>
              <a:rPr sz="3012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Unsere</a:t>
            </a:r>
            <a:r>
              <a:rPr sz="3012" spc="15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Ziele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06565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7897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Kennzahlen</a:t>
            </a:r>
            <a:r>
              <a:rPr sz="3012" spc="-19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Messkriterien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59952"/>
              </p:ext>
            </p:extLst>
          </p:nvPr>
        </p:nvGraphicFramePr>
        <p:xfrm>
          <a:off x="19675269" y="14774424"/>
          <a:ext cx="8550839" cy="4728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18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836930" algn="l"/>
                        </a:tabLst>
                      </a:pPr>
                      <a:r>
                        <a:rPr sz="2700" spc="-37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Was</a:t>
                      </a:r>
                      <a:r>
                        <a:rPr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lang="de-DE"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  </a:t>
                      </a:r>
                      <a:r>
                        <a:rPr lang="de-DE"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300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ext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Steps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2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lang="de-DE"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1.12.</a:t>
                      </a:r>
                      <a:endParaRPr sz="3000" dirty="0">
                        <a:latin typeface="Trebuchet MS"/>
                        <a:cs typeface="Trebuchet MS"/>
                      </a:endParaRPr>
                    </a:p>
                  </a:txBody>
                  <a:tcPr marL="0" marR="0" marT="68850" marB="0">
                    <a:lnL w="38100">
                      <a:solidFill>
                        <a:srgbClr val="F1582D"/>
                      </a:solidFill>
                      <a:prstDash val="solid"/>
                    </a:lnL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297180" algn="ctr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97180" algn="l">
                        <a:lnSpc>
                          <a:spcPct val="100000"/>
                        </a:lnSpc>
                      </a:pPr>
                      <a:r>
                        <a:rPr lang="de-DE"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800" spc="-25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Wer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lnR w="38100">
                      <a:solidFill>
                        <a:srgbClr val="F1582D"/>
                      </a:solidFill>
                      <a:prstDash val="solid"/>
                    </a:lnR>
                    <a:solidFill>
                      <a:srgbClr val="F15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2107406" y="9724632"/>
            <a:ext cx="6362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>
            <a:defPPr>
              <a:defRPr kern="0"/>
            </a:defPPr>
            <a:lvl1pPr marR="48260" algn="ctr">
              <a:lnSpc>
                <a:spcPct val="100000"/>
              </a:lnSpc>
              <a:spcBef>
                <a:spcPts val="775"/>
              </a:spcBef>
              <a:defRPr sz="2000" spc="7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sz="3012" dirty="0"/>
              <a:t>Nutzen für </a:t>
            </a:r>
            <a:r>
              <a:rPr lang="de-DE" sz="3012" dirty="0"/>
              <a:t>unser Unternehmen</a:t>
            </a:r>
            <a:endParaRPr sz="3012" dirty="0"/>
          </a:p>
        </p:txBody>
      </p:sp>
      <p:sp>
        <p:nvSpPr>
          <p:cNvPr id="23" name="object 23"/>
          <p:cNvSpPr txBox="1"/>
          <p:nvPr/>
        </p:nvSpPr>
        <p:spPr>
          <a:xfrm>
            <a:off x="8708780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R="72678" algn="ctr">
              <a:spcBef>
                <a:spcPts val="1167"/>
              </a:spcBef>
            </a:pPr>
            <a:r>
              <a:rPr sz="3012" spc="11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Aufwand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5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Ressourcen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302143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L="53553" algn="ctr">
              <a:spcBef>
                <a:spcPts val="1167"/>
              </a:spcBef>
            </a:pPr>
            <a:r>
              <a:rPr sz="3012" spc="6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Zuständigkeiten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Rollen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BCE60104-8D46-A856-95AA-5495CCB57CE0}"/>
              </a:ext>
            </a:extLst>
          </p:cNvPr>
          <p:cNvSpPr/>
          <p:nvPr/>
        </p:nvSpPr>
        <p:spPr>
          <a:xfrm>
            <a:off x="2259806" y="5787147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Erfolge feiern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8BC5A7D5-7B31-1CF5-B8E2-829C0D7D66F3}"/>
              </a:ext>
            </a:extLst>
          </p:cNvPr>
          <p:cNvSpPr/>
          <p:nvPr/>
        </p:nvSpPr>
        <p:spPr>
          <a:xfrm>
            <a:off x="11105468" y="5738403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Motivation und Wertschätzung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134C341A-43A3-3F91-5014-EF546D36F1AF}"/>
              </a:ext>
            </a:extLst>
          </p:cNvPr>
          <p:cNvSpPr/>
          <p:nvPr/>
        </p:nvSpPr>
        <p:spPr>
          <a:xfrm>
            <a:off x="19951130" y="5712697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Akzeptanz und konsequente Umsetzung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F5F02D57-6860-7559-8B96-41E08770A170}"/>
              </a:ext>
            </a:extLst>
          </p:cNvPr>
          <p:cNvSpPr/>
          <p:nvPr/>
        </p:nvSpPr>
        <p:spPr>
          <a:xfrm>
            <a:off x="2314605" y="10767603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err="1">
                <a:solidFill>
                  <a:schemeClr val="tx1"/>
                </a:solidFill>
              </a:rPr>
              <a:t>Employer</a:t>
            </a:r>
            <a:r>
              <a:rPr lang="de-DE" sz="4000" dirty="0">
                <a:solidFill>
                  <a:schemeClr val="tx1"/>
                </a:solidFill>
              </a:rPr>
              <a:t> Branding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CA07E13F-68A2-6AFF-801D-F8D84AC00AC5}"/>
              </a:ext>
            </a:extLst>
          </p:cNvPr>
          <p:cNvSpPr/>
          <p:nvPr/>
        </p:nvSpPr>
        <p:spPr>
          <a:xfrm>
            <a:off x="8928388" y="10767603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Zeit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2E318DD-1628-1E5A-A379-0709F7FE362B}"/>
              </a:ext>
            </a:extLst>
          </p:cNvPr>
          <p:cNvSpPr/>
          <p:nvPr/>
        </p:nvSpPr>
        <p:spPr>
          <a:xfrm>
            <a:off x="15644258" y="10710069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Top-Down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C2789AD4-FCF5-EFCD-8A5E-9B0BC119A059}"/>
              </a:ext>
            </a:extLst>
          </p:cNvPr>
          <p:cNvSpPr/>
          <p:nvPr/>
        </p:nvSpPr>
        <p:spPr>
          <a:xfrm>
            <a:off x="22215729" y="10564367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EE3A7869-C71F-AE4A-C13C-29462BFD2FE6}"/>
              </a:ext>
            </a:extLst>
          </p:cNvPr>
          <p:cNvSpPr/>
          <p:nvPr/>
        </p:nvSpPr>
        <p:spPr>
          <a:xfrm>
            <a:off x="2580927" y="15769159"/>
            <a:ext cx="7832279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AA07E18-C02C-73E4-B31A-818435993541}"/>
              </a:ext>
            </a:extLst>
          </p:cNvPr>
          <p:cNvSpPr/>
          <p:nvPr/>
        </p:nvSpPr>
        <p:spPr>
          <a:xfrm>
            <a:off x="11314494" y="15814984"/>
            <a:ext cx="7832279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Review – Selbstreflexion 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8D7B4C87-037E-BFEF-2160-72BE765EE642}"/>
              </a:ext>
            </a:extLst>
          </p:cNvPr>
          <p:cNvSpPr/>
          <p:nvPr/>
        </p:nvSpPr>
        <p:spPr>
          <a:xfrm>
            <a:off x="19704300" y="15845359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5725017-19FD-226F-1BD9-ABA23073DCE5}"/>
              </a:ext>
            </a:extLst>
          </p:cNvPr>
          <p:cNvSpPr/>
          <p:nvPr/>
        </p:nvSpPr>
        <p:spPr>
          <a:xfrm>
            <a:off x="19704300" y="16531159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7F7C3476-8CF0-695B-5894-DA6827C403DB}"/>
              </a:ext>
            </a:extLst>
          </p:cNvPr>
          <p:cNvSpPr/>
          <p:nvPr/>
        </p:nvSpPr>
        <p:spPr>
          <a:xfrm>
            <a:off x="19633406" y="17252988"/>
            <a:ext cx="5853381" cy="6107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789B1FAE-BC8B-A512-CC10-7685EEFEFF48}"/>
              </a:ext>
            </a:extLst>
          </p:cNvPr>
          <p:cNvSpPr/>
          <p:nvPr/>
        </p:nvSpPr>
        <p:spPr>
          <a:xfrm>
            <a:off x="13375144" y="3918805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A07146ED-BFD3-C251-A00D-755F95CB294D}"/>
              </a:ext>
            </a:extLst>
          </p:cNvPr>
          <p:cNvSpPr/>
          <p:nvPr/>
        </p:nvSpPr>
        <p:spPr>
          <a:xfrm>
            <a:off x="6679407" y="3904629"/>
            <a:ext cx="3733800" cy="5111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25BA28D7-C038-F90D-8448-2D2CBC04A6E4}"/>
              </a:ext>
            </a:extLst>
          </p:cNvPr>
          <p:cNvSpPr/>
          <p:nvPr/>
        </p:nvSpPr>
        <p:spPr>
          <a:xfrm>
            <a:off x="25557681" y="3883263"/>
            <a:ext cx="2324754" cy="5571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42" name="Sprechblase: rechteckig 41">
            <a:extLst>
              <a:ext uri="{FF2B5EF4-FFF2-40B4-BE49-F238E27FC236}">
                <a16:creationId xmlns:a16="http://schemas.microsoft.com/office/drawing/2014/main" id="{9C5E681D-CEA9-2A63-E026-96F79BCECB5E}"/>
              </a:ext>
            </a:extLst>
          </p:cNvPr>
          <p:cNvSpPr/>
          <p:nvPr/>
        </p:nvSpPr>
        <p:spPr>
          <a:xfrm>
            <a:off x="22215729" y="1718469"/>
            <a:ext cx="4885277" cy="1526249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Pate  Franz- Josef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935" y="1821198"/>
            <a:ext cx="13670906" cy="1323830"/>
          </a:xfrm>
          <a:prstGeom prst="rect">
            <a:avLst/>
          </a:prstGeom>
        </p:spPr>
        <p:txBody>
          <a:bodyPr vert="horz" wrap="square" lIns="0" tIns="25819" rIns="0" bIns="0" rtlCol="0">
            <a:spAutoFit/>
          </a:bodyPr>
          <a:lstStyle/>
          <a:p>
            <a:pPr marL="19126">
              <a:spcBef>
                <a:spcPts val="203"/>
              </a:spcBef>
            </a:pPr>
            <a:r>
              <a:rPr spc="113" dirty="0"/>
              <a:t>IDEENSKIZZE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28388" y="2205519"/>
            <a:ext cx="16629294" cy="939509"/>
          </a:xfrm>
          <a:prstGeom prst="rect">
            <a:avLst/>
          </a:prstGeom>
        </p:spPr>
        <p:txBody>
          <a:bodyPr vert="horz" wrap="square" lIns="0" tIns="69807" rIns="0" bIns="0" rtlCol="0">
            <a:spAutoFit/>
          </a:bodyPr>
          <a:lstStyle/>
          <a:p>
            <a:pPr marL="19126" algn="ctr">
              <a:spcBef>
                <a:spcPts val="550"/>
              </a:spcBef>
            </a:pPr>
            <a:r>
              <a:rPr sz="5647" b="1" spc="83" dirty="0">
                <a:solidFill>
                  <a:srgbClr val="118D50"/>
                </a:solidFill>
                <a:latin typeface="Trebuchet MS" panose="020B0603020202020204" pitchFamily="34" charset="0"/>
                <a:cs typeface="Calibri"/>
              </a:rPr>
              <a:t>Unser</a:t>
            </a:r>
            <a:r>
              <a:rPr sz="5647" b="1" spc="-23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43" dirty="0" err="1">
                <a:solidFill>
                  <a:srgbClr val="118D50"/>
                </a:solidFill>
                <a:latin typeface="Calibri"/>
                <a:cs typeface="Calibri"/>
              </a:rPr>
              <a:t>gemeinsamer</a:t>
            </a:r>
            <a:r>
              <a:rPr sz="5647" b="1" spc="-15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28" dirty="0" err="1">
                <a:solidFill>
                  <a:srgbClr val="118D50"/>
                </a:solidFill>
                <a:latin typeface="Calibri"/>
                <a:cs typeface="Calibri"/>
              </a:rPr>
              <a:t>Auftrag</a:t>
            </a:r>
            <a:endParaRPr sz="5647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935" y="4695433"/>
            <a:ext cx="26178468" cy="14853836"/>
            <a:chOff x="1389762" y="3802636"/>
            <a:chExt cx="17383760" cy="8973185"/>
          </a:xfrm>
        </p:grpSpPr>
        <p:sp>
          <p:nvSpPr>
            <p:cNvPr id="6" name="object 6"/>
            <p:cNvSpPr/>
            <p:nvPr/>
          </p:nvSpPr>
          <p:spPr>
            <a:xfrm>
              <a:off x="1404684" y="3818113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  <a:path w="17353915" h="2869565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1675504" y="2869519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4684" y="9891343"/>
              <a:ext cx="11516360" cy="2869565"/>
            </a:xfrm>
            <a:custGeom>
              <a:avLst/>
              <a:gdLst/>
              <a:ahLst/>
              <a:cxnLst/>
              <a:rect l="l" t="t" r="r" b="b"/>
              <a:pathLst>
                <a:path w="11516360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1516360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</a:pathLst>
            </a:custGeom>
            <a:ln w="29824">
              <a:solidFill>
                <a:srgbClr val="F158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4684" y="6854728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4218974" y="0"/>
                  </a:lnTo>
                  <a:lnTo>
                    <a:pt x="4218974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4378315" y="0"/>
                  </a:moveTo>
                  <a:lnTo>
                    <a:pt x="8597290" y="0"/>
                  </a:lnTo>
                  <a:lnTo>
                    <a:pt x="8597290" y="2869519"/>
                  </a:lnTo>
                  <a:lnTo>
                    <a:pt x="4378315" y="2869519"/>
                  </a:lnTo>
                  <a:lnTo>
                    <a:pt x="4378315" y="0"/>
                  </a:lnTo>
                  <a:close/>
                </a:path>
                <a:path w="17353915" h="2869565">
                  <a:moveTo>
                    <a:pt x="8756625" y="0"/>
                  </a:moveTo>
                  <a:lnTo>
                    <a:pt x="12975600" y="0"/>
                  </a:lnTo>
                  <a:lnTo>
                    <a:pt x="12975600" y="2869519"/>
                  </a:lnTo>
                  <a:lnTo>
                    <a:pt x="8756625" y="2869519"/>
                  </a:lnTo>
                  <a:lnTo>
                    <a:pt x="8756625" y="0"/>
                  </a:lnTo>
                  <a:close/>
                </a:path>
                <a:path w="17353915" h="2869565">
                  <a:moveTo>
                    <a:pt x="13134941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3134941" y="2869519"/>
                  </a:lnTo>
                  <a:lnTo>
                    <a:pt x="13134941" y="0"/>
                  </a:lnTo>
                  <a:close/>
                </a:path>
                <a:path w="17353915" h="2869565">
                  <a:moveTo>
                    <a:pt x="0" y="1198"/>
                  </a:moveTo>
                  <a:lnTo>
                    <a:pt x="4218974" y="1198"/>
                  </a:lnTo>
                  <a:lnTo>
                    <a:pt x="4218974" y="492833"/>
                  </a:lnTo>
                  <a:lnTo>
                    <a:pt x="0" y="492833"/>
                  </a:lnTo>
                  <a:lnTo>
                    <a:pt x="0" y="1198"/>
                  </a:lnTo>
                  <a:close/>
                </a:path>
                <a:path w="17353915" h="2869565">
                  <a:moveTo>
                    <a:pt x="4378315" y="1198"/>
                  </a:moveTo>
                  <a:lnTo>
                    <a:pt x="8597290" y="1198"/>
                  </a:lnTo>
                  <a:lnTo>
                    <a:pt x="8597290" y="492833"/>
                  </a:lnTo>
                  <a:lnTo>
                    <a:pt x="4378315" y="492833"/>
                  </a:lnTo>
                  <a:lnTo>
                    <a:pt x="4378315" y="1198"/>
                  </a:lnTo>
                  <a:close/>
                </a:path>
                <a:path w="17353915" h="2869565">
                  <a:moveTo>
                    <a:pt x="8756625" y="1198"/>
                  </a:moveTo>
                  <a:lnTo>
                    <a:pt x="12975600" y="1198"/>
                  </a:lnTo>
                  <a:lnTo>
                    <a:pt x="12975600" y="492833"/>
                  </a:lnTo>
                  <a:lnTo>
                    <a:pt x="8756625" y="492833"/>
                  </a:lnTo>
                  <a:lnTo>
                    <a:pt x="8756625" y="1198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4218974" y="0"/>
                  </a:moveTo>
                  <a:lnTo>
                    <a:pt x="0" y="0"/>
                  </a:lnTo>
                  <a:lnTo>
                    <a:pt x="0" y="491634"/>
                  </a:lnTo>
                  <a:lnTo>
                    <a:pt x="4218974" y="491634"/>
                  </a:lnTo>
                  <a:lnTo>
                    <a:pt x="4218974" y="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0" y="0"/>
                  </a:moveTo>
                  <a:lnTo>
                    <a:pt x="4218974" y="0"/>
                  </a:lnTo>
                  <a:lnTo>
                    <a:pt x="4218974" y="491634"/>
                  </a:lnTo>
                  <a:lnTo>
                    <a:pt x="0" y="491634"/>
                  </a:lnTo>
                  <a:lnTo>
                    <a:pt x="0" y="0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4684" y="3817558"/>
              <a:ext cx="17353915" cy="491490"/>
            </a:xfrm>
            <a:custGeom>
              <a:avLst/>
              <a:gdLst/>
              <a:ahLst/>
              <a:cxnLst/>
              <a:rect l="l" t="t" r="r" b="b"/>
              <a:pathLst>
                <a:path w="17353915" h="491489">
                  <a:moveTo>
                    <a:pt x="0" y="0"/>
                  </a:moveTo>
                  <a:lnTo>
                    <a:pt x="5678411" y="0"/>
                  </a:lnTo>
                  <a:lnTo>
                    <a:pt x="5678411" y="491205"/>
                  </a:lnTo>
                  <a:lnTo>
                    <a:pt x="0" y="491205"/>
                  </a:lnTo>
                  <a:lnTo>
                    <a:pt x="0" y="0"/>
                  </a:lnTo>
                  <a:close/>
                </a:path>
                <a:path w="17353915" h="491489">
                  <a:moveTo>
                    <a:pt x="5837752" y="0"/>
                  </a:moveTo>
                  <a:lnTo>
                    <a:pt x="11516163" y="0"/>
                  </a:lnTo>
                  <a:lnTo>
                    <a:pt x="11516163" y="491205"/>
                  </a:lnTo>
                  <a:lnTo>
                    <a:pt x="5837752" y="491205"/>
                  </a:lnTo>
                  <a:lnTo>
                    <a:pt x="5837752" y="0"/>
                  </a:lnTo>
                  <a:close/>
                </a:path>
                <a:path w="17353915" h="491489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491205"/>
                  </a:lnTo>
                  <a:lnTo>
                    <a:pt x="11675504" y="491205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92935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2463">
              <a:spcBef>
                <a:spcPts val="729"/>
              </a:spcBef>
            </a:pP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Gruppenname</a:t>
            </a:r>
            <a:r>
              <a:rPr lang="de-DE" sz="3012" b="1" spc="-12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Bereich: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6566" y="3875320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-6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Idee-</a:t>
            </a:r>
            <a:r>
              <a:rPr sz="3012" b="1" spc="-3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Name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97729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Für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wen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ist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die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6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gemacht?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740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>
            <a:defPPr>
              <a:defRPr kern="0"/>
            </a:defPPr>
            <a:lvl1pPr marR="197485" algn="ctr">
              <a:lnSpc>
                <a:spcPct val="100000"/>
              </a:lnSpc>
              <a:spcBef>
                <a:spcPts val="765"/>
              </a:spcBef>
              <a:defRPr sz="2000" spc="50">
                <a:solidFill>
                  <a:srgbClr val="FFFFFF"/>
                </a:solidFill>
                <a:latin typeface="Trebuchet MS"/>
                <a:cs typeface="Arial" panose="020B0604020202020204" pitchFamily="34" charset="0"/>
              </a:defRPr>
            </a:lvl1pPr>
          </a:lstStyle>
          <a:p>
            <a:r>
              <a:rPr sz="3012" dirty="0" err="1"/>
              <a:t>Ideenkonzept</a:t>
            </a:r>
            <a:r>
              <a:rPr lang="de-DE" sz="3012" dirty="0"/>
              <a:t> / Beschreibung</a:t>
            </a:r>
          </a:p>
          <a:p>
            <a:endParaRPr sz="800" dirty="0"/>
          </a:p>
        </p:txBody>
      </p:sp>
      <p:sp>
        <p:nvSpPr>
          <p:cNvPr id="16" name="object 16"/>
          <p:cNvSpPr txBox="1"/>
          <p:nvPr/>
        </p:nvSpPr>
        <p:spPr>
          <a:xfrm>
            <a:off x="1090656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6940" algn="ctr">
              <a:spcBef>
                <a:spcPts val="1152"/>
              </a:spcBef>
            </a:pPr>
            <a:r>
              <a:rPr sz="3012" spc="105" dirty="0" err="1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Mehrwert</a:t>
            </a:r>
            <a:r>
              <a:rPr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de-DE"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für</a:t>
            </a:r>
            <a:r>
              <a:rPr lang="de-DE"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Kunden / Leistungsempfänger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97729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R="297408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Herausforderungen</a:t>
            </a:r>
            <a:r>
              <a:rPr sz="3012" spc="-16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Stolpersteine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15406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36339" algn="ctr">
              <a:spcBef>
                <a:spcPts val="1152"/>
              </a:spcBef>
            </a:pPr>
            <a:r>
              <a:rPr sz="3012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Unsere</a:t>
            </a:r>
            <a:r>
              <a:rPr sz="3012" spc="15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Ziele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06565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7897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Kennzahlen</a:t>
            </a:r>
            <a:r>
              <a:rPr sz="3012" spc="-19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Messkriterien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9675269" y="14774424"/>
          <a:ext cx="8550839" cy="4728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18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836930" algn="l"/>
                        </a:tabLst>
                      </a:pPr>
                      <a:r>
                        <a:rPr sz="2700" spc="-37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Was</a:t>
                      </a:r>
                      <a:r>
                        <a:rPr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lang="de-DE"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  </a:t>
                      </a:r>
                      <a:r>
                        <a:rPr lang="de-DE"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300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ext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Steps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2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lang="de-DE"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1.12.</a:t>
                      </a:r>
                      <a:endParaRPr sz="3000" dirty="0">
                        <a:latin typeface="Trebuchet MS"/>
                        <a:cs typeface="Trebuchet MS"/>
                      </a:endParaRPr>
                    </a:p>
                  </a:txBody>
                  <a:tcPr marL="0" marR="0" marT="68850" marB="0">
                    <a:lnL w="38100">
                      <a:solidFill>
                        <a:srgbClr val="F1582D"/>
                      </a:solidFill>
                      <a:prstDash val="solid"/>
                    </a:lnL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297180" algn="ctr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97180" algn="l">
                        <a:lnSpc>
                          <a:spcPct val="100000"/>
                        </a:lnSpc>
                      </a:pPr>
                      <a:r>
                        <a:rPr lang="de-DE"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800" spc="-25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Wer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lnR w="38100">
                      <a:solidFill>
                        <a:srgbClr val="F1582D"/>
                      </a:solidFill>
                      <a:prstDash val="solid"/>
                    </a:lnR>
                    <a:solidFill>
                      <a:srgbClr val="F15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2107406" y="9724632"/>
            <a:ext cx="6362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>
            <a:defPPr>
              <a:defRPr kern="0"/>
            </a:defPPr>
            <a:lvl1pPr marR="48260" algn="ctr">
              <a:lnSpc>
                <a:spcPct val="100000"/>
              </a:lnSpc>
              <a:spcBef>
                <a:spcPts val="775"/>
              </a:spcBef>
              <a:defRPr sz="2000" spc="7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sz="3012" dirty="0"/>
              <a:t>Nutzen für </a:t>
            </a:r>
            <a:r>
              <a:rPr lang="de-DE" sz="3012" dirty="0"/>
              <a:t>unser Unternehmen</a:t>
            </a:r>
            <a:endParaRPr sz="3012" dirty="0"/>
          </a:p>
        </p:txBody>
      </p:sp>
      <p:sp>
        <p:nvSpPr>
          <p:cNvPr id="23" name="object 23"/>
          <p:cNvSpPr txBox="1"/>
          <p:nvPr/>
        </p:nvSpPr>
        <p:spPr>
          <a:xfrm>
            <a:off x="8708780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R="72678" algn="ctr">
              <a:spcBef>
                <a:spcPts val="1167"/>
              </a:spcBef>
            </a:pPr>
            <a:r>
              <a:rPr sz="3012" spc="11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Aufwand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5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Ressourcen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302143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L="53553" algn="ctr">
              <a:spcBef>
                <a:spcPts val="1167"/>
              </a:spcBef>
            </a:pPr>
            <a:r>
              <a:rPr sz="3012" spc="6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Zuständigkeiten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Rollen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BCE60104-8D46-A856-95AA-5495CCB57CE0}"/>
              </a:ext>
            </a:extLst>
          </p:cNvPr>
          <p:cNvSpPr/>
          <p:nvPr/>
        </p:nvSpPr>
        <p:spPr>
          <a:xfrm>
            <a:off x="2259806" y="5787147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err="1">
                <a:solidFill>
                  <a:schemeClr val="tx1"/>
                </a:solidFill>
              </a:rPr>
              <a:t>Good</a:t>
            </a:r>
            <a:r>
              <a:rPr lang="de-DE" sz="4000" dirty="0">
                <a:solidFill>
                  <a:schemeClr val="tx1"/>
                </a:solidFill>
              </a:rPr>
              <a:t> </a:t>
            </a:r>
            <a:r>
              <a:rPr lang="de-DE" sz="4000" dirty="0" err="1">
                <a:solidFill>
                  <a:schemeClr val="tx1"/>
                </a:solidFill>
              </a:rPr>
              <a:t>news</a:t>
            </a:r>
            <a:r>
              <a:rPr lang="de-DE" sz="4000" dirty="0">
                <a:solidFill>
                  <a:schemeClr val="tx1"/>
                </a:solidFill>
              </a:rPr>
              <a:t> Chat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8BC5A7D5-7B31-1CF5-B8E2-829C0D7D66F3}"/>
              </a:ext>
            </a:extLst>
          </p:cNvPr>
          <p:cNvSpPr/>
          <p:nvPr/>
        </p:nvSpPr>
        <p:spPr>
          <a:xfrm>
            <a:off x="11105468" y="5738403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Impulse und Best </a:t>
            </a:r>
            <a:r>
              <a:rPr lang="de-DE" sz="4000" dirty="0" err="1">
                <a:solidFill>
                  <a:schemeClr val="tx1"/>
                </a:solidFill>
              </a:rPr>
              <a:t>Practise</a:t>
            </a:r>
            <a:r>
              <a:rPr lang="de-DE" sz="4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Gutes Gefühl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134C341A-43A3-3F91-5014-EF546D36F1AF}"/>
              </a:ext>
            </a:extLst>
          </p:cNvPr>
          <p:cNvSpPr/>
          <p:nvPr/>
        </p:nvSpPr>
        <p:spPr>
          <a:xfrm>
            <a:off x="19951130" y="5712697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Kunde findet dies lächerlich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Ist Vertrauen und Offenheit vorhanden?</a:t>
            </a:r>
          </a:p>
          <a:p>
            <a:pPr algn="ctr"/>
            <a:r>
              <a:rPr lang="de-DE" sz="4000" dirty="0" err="1">
                <a:solidFill>
                  <a:schemeClr val="tx1"/>
                </a:solidFill>
              </a:rPr>
              <a:t>Aktzeptanuz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F5F02D57-6860-7559-8B96-41E08770A170}"/>
              </a:ext>
            </a:extLst>
          </p:cNvPr>
          <p:cNvSpPr/>
          <p:nvPr/>
        </p:nvSpPr>
        <p:spPr>
          <a:xfrm>
            <a:off x="2314605" y="10767603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Gutes Gefühl = bessere Leistung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Impulse = Entwicklung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CA07E13F-68A2-6AFF-801D-F8D84AC00AC5}"/>
              </a:ext>
            </a:extLst>
          </p:cNvPr>
          <p:cNvSpPr/>
          <p:nvPr/>
        </p:nvSpPr>
        <p:spPr>
          <a:xfrm>
            <a:off x="8928388" y="10767603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gering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2E318DD-1628-1E5A-A379-0709F7FE362B}"/>
              </a:ext>
            </a:extLst>
          </p:cNvPr>
          <p:cNvSpPr/>
          <p:nvPr/>
        </p:nvSpPr>
        <p:spPr>
          <a:xfrm>
            <a:off x="15644258" y="10710069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Koordinator (Pate) + alle Mitarbeiter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C2789AD4-FCF5-EFCD-8A5E-9B0BC119A059}"/>
              </a:ext>
            </a:extLst>
          </p:cNvPr>
          <p:cNvSpPr/>
          <p:nvPr/>
        </p:nvSpPr>
        <p:spPr>
          <a:xfrm>
            <a:off x="22215729" y="10530236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EE3A7869-C71F-AE4A-C13C-29462BFD2FE6}"/>
              </a:ext>
            </a:extLst>
          </p:cNvPr>
          <p:cNvSpPr/>
          <p:nvPr/>
        </p:nvSpPr>
        <p:spPr>
          <a:xfrm>
            <a:off x="2580927" y="15769159"/>
            <a:ext cx="7832279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TOP 46 Gruppe startet das Projekt – 1 Beitrag pro Monat und TE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AA07E18-C02C-73E4-B31A-818435993541}"/>
              </a:ext>
            </a:extLst>
          </p:cNvPr>
          <p:cNvSpPr/>
          <p:nvPr/>
        </p:nvSpPr>
        <p:spPr>
          <a:xfrm>
            <a:off x="11314494" y="15814984"/>
            <a:ext cx="7832279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Font typeface="+mj-lt"/>
              <a:buAutoNum type="arabicPeriod"/>
            </a:pPr>
            <a:r>
              <a:rPr lang="de-DE" sz="4000" dirty="0">
                <a:solidFill>
                  <a:schemeClr val="tx1"/>
                </a:solidFill>
              </a:rPr>
              <a:t>Pilot in Top 46 realisieren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de-DE" sz="4000" dirty="0">
                <a:solidFill>
                  <a:schemeClr val="tx1"/>
                </a:solidFill>
              </a:rPr>
              <a:t>Reflexion / Anpassung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de-DE" sz="4000" dirty="0">
                <a:solidFill>
                  <a:schemeClr val="tx1"/>
                </a:solidFill>
              </a:rPr>
              <a:t>Gruppe vergrößern</a:t>
            </a:r>
            <a:br>
              <a:rPr lang="de-DE" sz="4000" dirty="0">
                <a:solidFill>
                  <a:schemeClr val="tx1"/>
                </a:solidFill>
              </a:rPr>
            </a:b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8D7B4C87-037E-BFEF-2160-72BE765EE642}"/>
              </a:ext>
            </a:extLst>
          </p:cNvPr>
          <p:cNvSpPr/>
          <p:nvPr/>
        </p:nvSpPr>
        <p:spPr>
          <a:xfrm>
            <a:off x="19704300" y="15845359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Pilot in Top46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5725017-19FD-226F-1BD9-ABA23073DCE5}"/>
              </a:ext>
            </a:extLst>
          </p:cNvPr>
          <p:cNvSpPr/>
          <p:nvPr/>
        </p:nvSpPr>
        <p:spPr>
          <a:xfrm>
            <a:off x="19704300" y="16531159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7F7C3476-8CF0-695B-5894-DA6827C403DB}"/>
              </a:ext>
            </a:extLst>
          </p:cNvPr>
          <p:cNvSpPr/>
          <p:nvPr/>
        </p:nvSpPr>
        <p:spPr>
          <a:xfrm>
            <a:off x="19633406" y="17252988"/>
            <a:ext cx="5853381" cy="6107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789B1FAE-BC8B-A512-CC10-7685EEFEFF48}"/>
              </a:ext>
            </a:extLst>
          </p:cNvPr>
          <p:cNvSpPr/>
          <p:nvPr/>
        </p:nvSpPr>
        <p:spPr>
          <a:xfrm>
            <a:off x="13375144" y="3918805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A07146ED-BFD3-C251-A00D-755F95CB294D}"/>
              </a:ext>
            </a:extLst>
          </p:cNvPr>
          <p:cNvSpPr/>
          <p:nvPr/>
        </p:nvSpPr>
        <p:spPr>
          <a:xfrm>
            <a:off x="6679407" y="3904629"/>
            <a:ext cx="3733800" cy="5111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25BA28D7-C038-F90D-8448-2D2CBC04A6E4}"/>
              </a:ext>
            </a:extLst>
          </p:cNvPr>
          <p:cNvSpPr/>
          <p:nvPr/>
        </p:nvSpPr>
        <p:spPr>
          <a:xfrm>
            <a:off x="25557681" y="3883263"/>
            <a:ext cx="2324754" cy="5571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6659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935" y="1821198"/>
            <a:ext cx="13670906" cy="1323830"/>
          </a:xfrm>
          <a:prstGeom prst="rect">
            <a:avLst/>
          </a:prstGeom>
        </p:spPr>
        <p:txBody>
          <a:bodyPr vert="horz" wrap="square" lIns="0" tIns="25819" rIns="0" bIns="0" rtlCol="0">
            <a:spAutoFit/>
          </a:bodyPr>
          <a:lstStyle/>
          <a:p>
            <a:pPr marL="19126">
              <a:spcBef>
                <a:spcPts val="203"/>
              </a:spcBef>
            </a:pPr>
            <a:r>
              <a:rPr spc="113" dirty="0"/>
              <a:t>IDEENSKIZZE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28388" y="2205519"/>
            <a:ext cx="16629294" cy="939509"/>
          </a:xfrm>
          <a:prstGeom prst="rect">
            <a:avLst/>
          </a:prstGeom>
        </p:spPr>
        <p:txBody>
          <a:bodyPr vert="horz" wrap="square" lIns="0" tIns="69807" rIns="0" bIns="0" rtlCol="0">
            <a:spAutoFit/>
          </a:bodyPr>
          <a:lstStyle/>
          <a:p>
            <a:pPr marL="19126" algn="ctr">
              <a:spcBef>
                <a:spcPts val="550"/>
              </a:spcBef>
            </a:pPr>
            <a:r>
              <a:rPr sz="5647" b="1" spc="83" dirty="0">
                <a:solidFill>
                  <a:srgbClr val="118D50"/>
                </a:solidFill>
                <a:latin typeface="Trebuchet MS" panose="020B0603020202020204" pitchFamily="34" charset="0"/>
                <a:cs typeface="Calibri"/>
              </a:rPr>
              <a:t>Unser</a:t>
            </a:r>
            <a:r>
              <a:rPr sz="5647" b="1" spc="-23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43" dirty="0" err="1">
                <a:solidFill>
                  <a:srgbClr val="118D50"/>
                </a:solidFill>
                <a:latin typeface="Calibri"/>
                <a:cs typeface="Calibri"/>
              </a:rPr>
              <a:t>gemeinsamer</a:t>
            </a:r>
            <a:r>
              <a:rPr sz="5647" b="1" spc="-15" dirty="0">
                <a:solidFill>
                  <a:srgbClr val="118D50"/>
                </a:solidFill>
                <a:latin typeface="Calibri"/>
                <a:cs typeface="Calibri"/>
              </a:rPr>
              <a:t> </a:t>
            </a:r>
            <a:r>
              <a:rPr sz="5647" b="1" spc="128" dirty="0" err="1">
                <a:solidFill>
                  <a:srgbClr val="118D50"/>
                </a:solidFill>
                <a:latin typeface="Calibri"/>
                <a:cs typeface="Calibri"/>
              </a:rPr>
              <a:t>Auftrag</a:t>
            </a:r>
            <a:endParaRPr sz="5647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2935" y="4695433"/>
            <a:ext cx="26178468" cy="14853836"/>
            <a:chOff x="1389762" y="3802636"/>
            <a:chExt cx="17383760" cy="8973185"/>
          </a:xfrm>
        </p:grpSpPr>
        <p:sp>
          <p:nvSpPr>
            <p:cNvPr id="6" name="object 6"/>
            <p:cNvSpPr/>
            <p:nvPr/>
          </p:nvSpPr>
          <p:spPr>
            <a:xfrm>
              <a:off x="1404684" y="3818113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  <a:path w="17353915" h="2869565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1675504" y="2869519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4684" y="9891343"/>
              <a:ext cx="11516360" cy="2869565"/>
            </a:xfrm>
            <a:custGeom>
              <a:avLst/>
              <a:gdLst/>
              <a:ahLst/>
              <a:cxnLst/>
              <a:rect l="l" t="t" r="r" b="b"/>
              <a:pathLst>
                <a:path w="11516360" h="2869565">
                  <a:moveTo>
                    <a:pt x="0" y="0"/>
                  </a:moveTo>
                  <a:lnTo>
                    <a:pt x="5678411" y="0"/>
                  </a:lnTo>
                  <a:lnTo>
                    <a:pt x="5678411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1516360" h="2869565">
                  <a:moveTo>
                    <a:pt x="5837752" y="0"/>
                  </a:moveTo>
                  <a:lnTo>
                    <a:pt x="11516163" y="0"/>
                  </a:lnTo>
                  <a:lnTo>
                    <a:pt x="11516163" y="2869519"/>
                  </a:lnTo>
                  <a:lnTo>
                    <a:pt x="5837752" y="2869519"/>
                  </a:lnTo>
                  <a:lnTo>
                    <a:pt x="5837752" y="0"/>
                  </a:lnTo>
                  <a:close/>
                </a:path>
              </a:pathLst>
            </a:custGeom>
            <a:ln w="29824">
              <a:solidFill>
                <a:srgbClr val="F158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4684" y="6854728"/>
              <a:ext cx="17353915" cy="2869565"/>
            </a:xfrm>
            <a:custGeom>
              <a:avLst/>
              <a:gdLst/>
              <a:ahLst/>
              <a:cxnLst/>
              <a:rect l="l" t="t" r="r" b="b"/>
              <a:pathLst>
                <a:path w="17353915" h="2869565">
                  <a:moveTo>
                    <a:pt x="0" y="0"/>
                  </a:moveTo>
                  <a:lnTo>
                    <a:pt x="4218974" y="0"/>
                  </a:lnTo>
                  <a:lnTo>
                    <a:pt x="4218974" y="2869519"/>
                  </a:lnTo>
                  <a:lnTo>
                    <a:pt x="0" y="2869519"/>
                  </a:lnTo>
                  <a:lnTo>
                    <a:pt x="0" y="0"/>
                  </a:lnTo>
                  <a:close/>
                </a:path>
                <a:path w="17353915" h="2869565">
                  <a:moveTo>
                    <a:pt x="4378315" y="0"/>
                  </a:moveTo>
                  <a:lnTo>
                    <a:pt x="8597290" y="0"/>
                  </a:lnTo>
                  <a:lnTo>
                    <a:pt x="8597290" y="2869519"/>
                  </a:lnTo>
                  <a:lnTo>
                    <a:pt x="4378315" y="2869519"/>
                  </a:lnTo>
                  <a:lnTo>
                    <a:pt x="4378315" y="0"/>
                  </a:lnTo>
                  <a:close/>
                </a:path>
                <a:path w="17353915" h="2869565">
                  <a:moveTo>
                    <a:pt x="8756625" y="0"/>
                  </a:moveTo>
                  <a:lnTo>
                    <a:pt x="12975600" y="0"/>
                  </a:lnTo>
                  <a:lnTo>
                    <a:pt x="12975600" y="2869519"/>
                  </a:lnTo>
                  <a:lnTo>
                    <a:pt x="8756625" y="2869519"/>
                  </a:lnTo>
                  <a:lnTo>
                    <a:pt x="8756625" y="0"/>
                  </a:lnTo>
                  <a:close/>
                </a:path>
                <a:path w="17353915" h="2869565">
                  <a:moveTo>
                    <a:pt x="13134941" y="0"/>
                  </a:moveTo>
                  <a:lnTo>
                    <a:pt x="17353915" y="0"/>
                  </a:lnTo>
                  <a:lnTo>
                    <a:pt x="17353915" y="2869519"/>
                  </a:lnTo>
                  <a:lnTo>
                    <a:pt x="13134941" y="2869519"/>
                  </a:lnTo>
                  <a:lnTo>
                    <a:pt x="13134941" y="0"/>
                  </a:lnTo>
                  <a:close/>
                </a:path>
                <a:path w="17353915" h="2869565">
                  <a:moveTo>
                    <a:pt x="0" y="1198"/>
                  </a:moveTo>
                  <a:lnTo>
                    <a:pt x="4218974" y="1198"/>
                  </a:lnTo>
                  <a:lnTo>
                    <a:pt x="4218974" y="492833"/>
                  </a:lnTo>
                  <a:lnTo>
                    <a:pt x="0" y="492833"/>
                  </a:lnTo>
                  <a:lnTo>
                    <a:pt x="0" y="1198"/>
                  </a:lnTo>
                  <a:close/>
                </a:path>
                <a:path w="17353915" h="2869565">
                  <a:moveTo>
                    <a:pt x="4378315" y="1198"/>
                  </a:moveTo>
                  <a:lnTo>
                    <a:pt x="8597290" y="1198"/>
                  </a:lnTo>
                  <a:lnTo>
                    <a:pt x="8597290" y="492833"/>
                  </a:lnTo>
                  <a:lnTo>
                    <a:pt x="4378315" y="492833"/>
                  </a:lnTo>
                  <a:lnTo>
                    <a:pt x="4378315" y="1198"/>
                  </a:lnTo>
                  <a:close/>
                </a:path>
                <a:path w="17353915" h="2869565">
                  <a:moveTo>
                    <a:pt x="8756625" y="1198"/>
                  </a:moveTo>
                  <a:lnTo>
                    <a:pt x="12975600" y="1198"/>
                  </a:lnTo>
                  <a:lnTo>
                    <a:pt x="12975600" y="492833"/>
                  </a:lnTo>
                  <a:lnTo>
                    <a:pt x="8756625" y="492833"/>
                  </a:lnTo>
                  <a:lnTo>
                    <a:pt x="8756625" y="1198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4218974" y="0"/>
                  </a:moveTo>
                  <a:lnTo>
                    <a:pt x="0" y="0"/>
                  </a:lnTo>
                  <a:lnTo>
                    <a:pt x="0" y="491634"/>
                  </a:lnTo>
                  <a:lnTo>
                    <a:pt x="4218974" y="491634"/>
                  </a:lnTo>
                  <a:lnTo>
                    <a:pt x="4218974" y="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39626" y="6855927"/>
              <a:ext cx="4219575" cy="492125"/>
            </a:xfrm>
            <a:custGeom>
              <a:avLst/>
              <a:gdLst/>
              <a:ahLst/>
              <a:cxnLst/>
              <a:rect l="l" t="t" r="r" b="b"/>
              <a:pathLst>
                <a:path w="4219575" h="492125">
                  <a:moveTo>
                    <a:pt x="0" y="0"/>
                  </a:moveTo>
                  <a:lnTo>
                    <a:pt x="4218974" y="0"/>
                  </a:lnTo>
                  <a:lnTo>
                    <a:pt x="4218974" y="491634"/>
                  </a:lnTo>
                  <a:lnTo>
                    <a:pt x="0" y="491634"/>
                  </a:lnTo>
                  <a:lnTo>
                    <a:pt x="0" y="0"/>
                  </a:lnTo>
                  <a:close/>
                </a:path>
              </a:pathLst>
            </a:custGeom>
            <a:ln w="29824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4684" y="3817558"/>
              <a:ext cx="17353915" cy="491490"/>
            </a:xfrm>
            <a:custGeom>
              <a:avLst/>
              <a:gdLst/>
              <a:ahLst/>
              <a:cxnLst/>
              <a:rect l="l" t="t" r="r" b="b"/>
              <a:pathLst>
                <a:path w="17353915" h="491489">
                  <a:moveTo>
                    <a:pt x="0" y="0"/>
                  </a:moveTo>
                  <a:lnTo>
                    <a:pt x="5678411" y="0"/>
                  </a:lnTo>
                  <a:lnTo>
                    <a:pt x="5678411" y="491205"/>
                  </a:lnTo>
                  <a:lnTo>
                    <a:pt x="0" y="491205"/>
                  </a:lnTo>
                  <a:lnTo>
                    <a:pt x="0" y="0"/>
                  </a:lnTo>
                  <a:close/>
                </a:path>
                <a:path w="17353915" h="491489">
                  <a:moveTo>
                    <a:pt x="5837752" y="0"/>
                  </a:moveTo>
                  <a:lnTo>
                    <a:pt x="11516163" y="0"/>
                  </a:lnTo>
                  <a:lnTo>
                    <a:pt x="11516163" y="491205"/>
                  </a:lnTo>
                  <a:lnTo>
                    <a:pt x="5837752" y="491205"/>
                  </a:lnTo>
                  <a:lnTo>
                    <a:pt x="5837752" y="0"/>
                  </a:lnTo>
                  <a:close/>
                </a:path>
                <a:path w="17353915" h="491489">
                  <a:moveTo>
                    <a:pt x="11675504" y="0"/>
                  </a:moveTo>
                  <a:lnTo>
                    <a:pt x="17353915" y="0"/>
                  </a:lnTo>
                  <a:lnTo>
                    <a:pt x="17353915" y="491205"/>
                  </a:lnTo>
                  <a:lnTo>
                    <a:pt x="11675504" y="491205"/>
                  </a:lnTo>
                  <a:lnTo>
                    <a:pt x="11675504" y="0"/>
                  </a:lnTo>
                  <a:close/>
                </a:path>
              </a:pathLst>
            </a:custGeom>
            <a:ln w="29824">
              <a:solidFill>
                <a:srgbClr val="317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92935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2463">
              <a:spcBef>
                <a:spcPts val="729"/>
              </a:spcBef>
            </a:pP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Gruppenname</a:t>
            </a:r>
            <a:r>
              <a:rPr lang="de-DE" sz="3012" b="1" spc="-12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de-DE"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Bereich: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6566" y="3875320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-6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Idee-</a:t>
            </a:r>
            <a:r>
              <a:rPr sz="3012" b="1" spc="-30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Name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97729" y="3875318"/>
            <a:ext cx="8551799" cy="557186"/>
          </a:xfrm>
          <a:prstGeom prst="rect">
            <a:avLst/>
          </a:prstGeom>
          <a:solidFill>
            <a:srgbClr val="E6E7E8">
              <a:alpha val="94999"/>
            </a:srgbClr>
          </a:solidFill>
          <a:ln w="29824">
            <a:solidFill>
              <a:srgbClr val="118D50"/>
            </a:solidFill>
          </a:ln>
        </p:spPr>
        <p:txBody>
          <a:bodyPr vert="horz" wrap="square" lIns="0" tIns="92755" rIns="0" bIns="0" rtlCol="0" anchor="ctr">
            <a:spAutoFit/>
          </a:bodyPr>
          <a:lstStyle/>
          <a:p>
            <a:pPr marL="253419">
              <a:spcBef>
                <a:spcPts val="729"/>
              </a:spcBef>
            </a:pP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Für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wen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203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ist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die</a:t>
            </a:r>
            <a:r>
              <a:rPr sz="3012" b="1" spc="-15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68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Idee</a:t>
            </a:r>
            <a:r>
              <a:rPr sz="3012" b="1" spc="-166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3012" b="1" spc="-15" dirty="0">
                <a:solidFill>
                  <a:srgbClr val="118D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gemacht?</a:t>
            </a:r>
            <a:endParaRPr sz="3012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740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>
            <a:defPPr>
              <a:defRPr kern="0"/>
            </a:defPPr>
            <a:lvl1pPr marR="197485" algn="ctr">
              <a:lnSpc>
                <a:spcPct val="100000"/>
              </a:lnSpc>
              <a:spcBef>
                <a:spcPts val="765"/>
              </a:spcBef>
              <a:defRPr sz="2000" spc="50">
                <a:solidFill>
                  <a:srgbClr val="FFFFFF"/>
                </a:solidFill>
                <a:latin typeface="Trebuchet MS"/>
                <a:cs typeface="Arial" panose="020B0604020202020204" pitchFamily="34" charset="0"/>
              </a:defRPr>
            </a:lvl1pPr>
          </a:lstStyle>
          <a:p>
            <a:r>
              <a:rPr sz="3012" dirty="0" err="1"/>
              <a:t>Ideenkonzept</a:t>
            </a:r>
            <a:r>
              <a:rPr lang="de-DE" sz="3012" dirty="0"/>
              <a:t> / Beschreibung</a:t>
            </a:r>
          </a:p>
          <a:p>
            <a:endParaRPr sz="800" dirty="0"/>
          </a:p>
        </p:txBody>
      </p:sp>
      <p:sp>
        <p:nvSpPr>
          <p:cNvPr id="16" name="object 16"/>
          <p:cNvSpPr txBox="1"/>
          <p:nvPr/>
        </p:nvSpPr>
        <p:spPr>
          <a:xfrm>
            <a:off x="10906566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6940" algn="ctr">
              <a:spcBef>
                <a:spcPts val="1152"/>
              </a:spcBef>
            </a:pPr>
            <a:r>
              <a:rPr sz="3012" spc="105" dirty="0" err="1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Mehrwert</a:t>
            </a:r>
            <a:r>
              <a:rPr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de-DE" sz="3012" spc="-15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für</a:t>
            </a:r>
            <a:r>
              <a:rPr lang="de-DE"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Kunden / Leistungsempfänger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97729" y="4695432"/>
            <a:ext cx="8551799" cy="864000"/>
          </a:xfrm>
          <a:prstGeom prst="rect">
            <a:avLst/>
          </a:prstGeom>
          <a:solidFill>
            <a:srgbClr val="3178B5"/>
          </a:solidFill>
        </p:spPr>
        <p:txBody>
          <a:bodyPr vert="horz" wrap="square" lIns="0" tIns="146307" rIns="0" bIns="0" rtlCol="0">
            <a:spAutoFit/>
          </a:bodyPr>
          <a:lstStyle/>
          <a:p>
            <a:pPr marR="297408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Herausforderungen</a:t>
            </a:r>
            <a:r>
              <a:rPr sz="3012" spc="-16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Stolpersteine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15406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36339" algn="ctr">
              <a:spcBef>
                <a:spcPts val="1152"/>
              </a:spcBef>
            </a:pPr>
            <a:r>
              <a:rPr sz="3012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Unsere</a:t>
            </a:r>
            <a:r>
              <a:rPr sz="3012" spc="15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Ziele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06565" y="14777582"/>
            <a:ext cx="8551799" cy="864000"/>
          </a:xfrm>
          <a:prstGeom prst="rect">
            <a:avLst/>
          </a:prstGeom>
          <a:solidFill>
            <a:srgbClr val="F1582D"/>
          </a:solidFill>
        </p:spPr>
        <p:txBody>
          <a:bodyPr vert="horz" wrap="square" lIns="0" tIns="146307" rIns="0" bIns="0" rtlCol="0">
            <a:spAutoFit/>
          </a:bodyPr>
          <a:lstStyle/>
          <a:p>
            <a:pPr marL="67897" algn="ctr">
              <a:spcBef>
                <a:spcPts val="1152"/>
              </a:spcBef>
            </a:pPr>
            <a:r>
              <a:rPr sz="3012" spc="7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Kennzahlen</a:t>
            </a:r>
            <a:r>
              <a:rPr sz="3012" spc="-196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Messkriterien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9675269" y="14774424"/>
          <a:ext cx="8550839" cy="4728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18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836930" algn="l"/>
                        </a:tabLst>
                      </a:pPr>
                      <a:r>
                        <a:rPr sz="2700" spc="-37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Was</a:t>
                      </a:r>
                      <a:r>
                        <a:rPr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lang="de-DE" sz="2700" baseline="-3703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  </a:t>
                      </a:r>
                      <a:r>
                        <a:rPr lang="de-DE"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300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ext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Steps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2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r>
                        <a:rPr sz="30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lang="de-DE" sz="30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1.12.</a:t>
                      </a:r>
                      <a:endParaRPr sz="3000" dirty="0">
                        <a:latin typeface="Trebuchet MS"/>
                        <a:cs typeface="Trebuchet MS"/>
                      </a:endParaRPr>
                    </a:p>
                  </a:txBody>
                  <a:tcPr marL="0" marR="0" marT="68850" marB="0">
                    <a:lnL w="38100">
                      <a:solidFill>
                        <a:srgbClr val="F1582D"/>
                      </a:solidFill>
                      <a:prstDash val="solid"/>
                    </a:lnL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297180" algn="ctr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97180" algn="l">
                        <a:lnSpc>
                          <a:spcPct val="100000"/>
                        </a:lnSpc>
                      </a:pPr>
                      <a:r>
                        <a:rPr lang="de-DE"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800" spc="-25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Wer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solidFill>
                      <a:srgbClr val="F1582D"/>
                    </a:solidFill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</a:pPr>
                      <a:endParaRPr lang="de-DE" sz="1800" spc="-25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869" marB="0">
                    <a:lnR w="38100">
                      <a:solidFill>
                        <a:srgbClr val="F1582D"/>
                      </a:solidFill>
                      <a:prstDash val="solid"/>
                    </a:lnR>
                    <a:solidFill>
                      <a:srgbClr val="F15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1582D"/>
                      </a:solidFill>
                      <a:prstDash val="solid"/>
                    </a:lnL>
                    <a:lnR w="38100">
                      <a:solidFill>
                        <a:srgbClr val="F1582D"/>
                      </a:solidFill>
                      <a:prstDash val="solid"/>
                    </a:lnR>
                    <a:lnT w="38100">
                      <a:solidFill>
                        <a:srgbClr val="F1582D"/>
                      </a:solidFill>
                      <a:prstDash val="solid"/>
                    </a:lnT>
                    <a:lnB w="38100">
                      <a:solidFill>
                        <a:srgbClr val="F1582D"/>
                      </a:solidFill>
                      <a:prstDash val="solid"/>
                    </a:lnB>
                    <a:solidFill>
                      <a:srgbClr val="E6E7E8">
                        <a:alpha val="9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2107406" y="9724632"/>
            <a:ext cx="6362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>
            <a:defPPr>
              <a:defRPr kern="0"/>
            </a:defPPr>
            <a:lvl1pPr marR="48260" algn="ctr">
              <a:lnSpc>
                <a:spcPct val="100000"/>
              </a:lnSpc>
              <a:spcBef>
                <a:spcPts val="775"/>
              </a:spcBef>
              <a:defRPr sz="2000" spc="7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sz="3012" dirty="0"/>
              <a:t>Nutzen für </a:t>
            </a:r>
            <a:r>
              <a:rPr lang="de-DE" sz="3012" dirty="0"/>
              <a:t>unser Unternehmen</a:t>
            </a:r>
            <a:endParaRPr sz="3012" dirty="0"/>
          </a:p>
        </p:txBody>
      </p:sp>
      <p:sp>
        <p:nvSpPr>
          <p:cNvPr id="23" name="object 23"/>
          <p:cNvSpPr txBox="1"/>
          <p:nvPr/>
        </p:nvSpPr>
        <p:spPr>
          <a:xfrm>
            <a:off x="8708780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R="72678" algn="ctr">
              <a:spcBef>
                <a:spcPts val="1167"/>
              </a:spcBef>
            </a:pPr>
            <a:r>
              <a:rPr sz="3012" spc="11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Aufwand</a:t>
            </a:r>
            <a:r>
              <a:rPr sz="3012" spc="-18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181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5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Ressourcen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302143" y="9724632"/>
            <a:ext cx="6354322" cy="864000"/>
          </a:xfrm>
          <a:prstGeom prst="rect">
            <a:avLst/>
          </a:prstGeom>
          <a:solidFill>
            <a:srgbClr val="662D91"/>
          </a:solidFill>
        </p:spPr>
        <p:txBody>
          <a:bodyPr vert="horz" wrap="square" lIns="0" tIns="148220" rIns="0" bIns="0" rtlCol="0">
            <a:spAutoFit/>
          </a:bodyPr>
          <a:lstStyle/>
          <a:p>
            <a:pPr marL="53553" algn="ctr">
              <a:spcBef>
                <a:spcPts val="1167"/>
              </a:spcBef>
            </a:pPr>
            <a:r>
              <a:rPr sz="3012" spc="68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Zuständigkeiten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444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/</a:t>
            </a:r>
            <a:r>
              <a:rPr sz="3012" spc="-203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sz="3012" spc="-15" dirty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t>Rollen</a:t>
            </a:r>
            <a:endParaRPr sz="3012" dirty="0"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BCE60104-8D46-A856-95AA-5495CCB57CE0}"/>
              </a:ext>
            </a:extLst>
          </p:cNvPr>
          <p:cNvSpPr/>
          <p:nvPr/>
        </p:nvSpPr>
        <p:spPr>
          <a:xfrm>
            <a:off x="2259806" y="5787147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Nacharbeit verlorenes Geschäft – Absagen …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8BC5A7D5-7B31-1CF5-B8E2-829C0D7D66F3}"/>
              </a:ext>
            </a:extLst>
          </p:cNvPr>
          <p:cNvSpPr/>
          <p:nvPr/>
        </p:nvSpPr>
        <p:spPr>
          <a:xfrm>
            <a:off x="11105468" y="5738403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Wertschätzung / positiv in Erinnerung bleiben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134C341A-43A3-3F91-5014-EF546D36F1AF}"/>
              </a:ext>
            </a:extLst>
          </p:cNvPr>
          <p:cNvSpPr/>
          <p:nvPr/>
        </p:nvSpPr>
        <p:spPr>
          <a:xfrm>
            <a:off x="19951130" y="5712697"/>
            <a:ext cx="8153400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Eigenen Ego überwinden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Passenden Ton treffen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F5F02D57-6860-7559-8B96-41E08770A170}"/>
              </a:ext>
            </a:extLst>
          </p:cNvPr>
          <p:cNvSpPr/>
          <p:nvPr/>
        </p:nvSpPr>
        <p:spPr>
          <a:xfrm>
            <a:off x="2314605" y="10767603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Sympathie erhöhen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CA07E13F-68A2-6AFF-801D-F8D84AC00AC5}"/>
              </a:ext>
            </a:extLst>
          </p:cNvPr>
          <p:cNvSpPr/>
          <p:nvPr/>
        </p:nvSpPr>
        <p:spPr>
          <a:xfrm>
            <a:off x="8928388" y="10767603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Je nach Zugang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Post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Anruf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persönlich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2E318DD-1628-1E5A-A379-0709F7FE362B}"/>
              </a:ext>
            </a:extLst>
          </p:cNvPr>
          <p:cNvSpPr/>
          <p:nvPr/>
        </p:nvSpPr>
        <p:spPr>
          <a:xfrm>
            <a:off x="15644258" y="10710069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Ranghöchster eingebundener Mitarbeiter FK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C2789AD4-FCF5-EFCD-8A5E-9B0BC119A059}"/>
              </a:ext>
            </a:extLst>
          </p:cNvPr>
          <p:cNvSpPr/>
          <p:nvPr/>
        </p:nvSpPr>
        <p:spPr>
          <a:xfrm>
            <a:off x="22215729" y="10564367"/>
            <a:ext cx="5888801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EE3A7869-C71F-AE4A-C13C-29462BFD2FE6}"/>
              </a:ext>
            </a:extLst>
          </p:cNvPr>
          <p:cNvSpPr/>
          <p:nvPr/>
        </p:nvSpPr>
        <p:spPr>
          <a:xfrm>
            <a:off x="2580927" y="15769159"/>
            <a:ext cx="7832279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AA07E18-C02C-73E4-B31A-818435993541}"/>
              </a:ext>
            </a:extLst>
          </p:cNvPr>
          <p:cNvSpPr/>
          <p:nvPr/>
        </p:nvSpPr>
        <p:spPr>
          <a:xfrm>
            <a:off x="11314494" y="15814984"/>
            <a:ext cx="7832279" cy="3551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>
                <a:solidFill>
                  <a:schemeClr val="tx1"/>
                </a:solidFill>
              </a:rPr>
              <a:t>Einführung aber Januar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</a:rPr>
              <a:t>Bis 31.03. liegen erste Ergebnisse vor 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8D7B4C87-037E-BFEF-2160-72BE765EE642}"/>
              </a:ext>
            </a:extLst>
          </p:cNvPr>
          <p:cNvSpPr/>
          <p:nvPr/>
        </p:nvSpPr>
        <p:spPr>
          <a:xfrm>
            <a:off x="19704300" y="15845359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B5725017-19FD-226F-1BD9-ABA23073DCE5}"/>
              </a:ext>
            </a:extLst>
          </p:cNvPr>
          <p:cNvSpPr/>
          <p:nvPr/>
        </p:nvSpPr>
        <p:spPr>
          <a:xfrm>
            <a:off x="19704300" y="16531159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7F7C3476-8CF0-695B-5894-DA6827C403DB}"/>
              </a:ext>
            </a:extLst>
          </p:cNvPr>
          <p:cNvSpPr/>
          <p:nvPr/>
        </p:nvSpPr>
        <p:spPr>
          <a:xfrm>
            <a:off x="19633406" y="17252988"/>
            <a:ext cx="5853381" cy="6107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789B1FAE-BC8B-A512-CC10-7685EEFEFF48}"/>
              </a:ext>
            </a:extLst>
          </p:cNvPr>
          <p:cNvSpPr/>
          <p:nvPr/>
        </p:nvSpPr>
        <p:spPr>
          <a:xfrm>
            <a:off x="13375144" y="3918805"/>
            <a:ext cx="5853381" cy="5035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Lost Deals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A07146ED-BFD3-C251-A00D-755F95CB294D}"/>
              </a:ext>
            </a:extLst>
          </p:cNvPr>
          <p:cNvSpPr/>
          <p:nvPr/>
        </p:nvSpPr>
        <p:spPr>
          <a:xfrm>
            <a:off x="6679407" y="3904629"/>
            <a:ext cx="3733800" cy="5111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25BA28D7-C038-F90D-8448-2D2CBC04A6E4}"/>
              </a:ext>
            </a:extLst>
          </p:cNvPr>
          <p:cNvSpPr/>
          <p:nvPr/>
        </p:nvSpPr>
        <p:spPr>
          <a:xfrm>
            <a:off x="25557681" y="3883263"/>
            <a:ext cx="2324754" cy="5571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13224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Benutzerdefiniert</PresentationFormat>
  <Paragraphs>110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Trebuchet MS</vt:lpstr>
      <vt:lpstr>Office Theme</vt:lpstr>
      <vt:lpstr>IDEENSKIZZE</vt:lpstr>
      <vt:lpstr>IDEENSKIZZE</vt:lpstr>
      <vt:lpstr>IDEENSKIZZE</vt:lpstr>
      <vt:lpstr>IDEENSKIZZE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Ideenskizze_A0_4x</dc:title>
  <dc:creator>Klara</dc:creator>
  <cp:lastModifiedBy>bernd reutemann</cp:lastModifiedBy>
  <cp:revision>10</cp:revision>
  <dcterms:created xsi:type="dcterms:W3CDTF">2023-10-25T05:16:04Z</dcterms:created>
  <dcterms:modified xsi:type="dcterms:W3CDTF">2023-12-15T06:22:23Z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2023-04-16T00:00:00Z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2023-10-25T00:00:00Z</vt:filetime>
  </property>
  <property fmtid="{D5CDD505-2E9C-101B-9397-08002B2CF9AE}" pid="5" name="Producer">
    <vt:lpwstr>Adobe PDF library 17.00</vt:lpwstr>
  </property>
</Properties>
</file>